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75" r:id="rId3"/>
  </p:sldMasterIdLst>
  <p:notesMasterIdLst>
    <p:notesMasterId r:id="rId5"/>
  </p:notesMasterIdLst>
  <p:sldIdLst>
    <p:sldId id="270" r:id="rId4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2"/>
    <p:restoredTop sz="94710"/>
  </p:normalViewPr>
  <p:slideViewPr>
    <p:cSldViewPr snapToGrid="0" snapToObjects="1">
      <p:cViewPr>
        <p:scale>
          <a:sx n="50" d="100"/>
          <a:sy n="50" d="100"/>
        </p:scale>
        <p:origin x="2850" y="-6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420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99D8F-83A6-B647-AF5F-7FECB5753E0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C082BA-12D5-DF42-AA39-7ED00557FE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67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9913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8260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9294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376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8468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1986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8069" y="353486"/>
            <a:ext cx="7304132" cy="3396189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89212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545800" y="1004160"/>
            <a:ext cx="4951192" cy="2278904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91206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3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805210" y="852103"/>
            <a:ext cx="4798365" cy="2491696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06571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6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mailto:rsteinke@stud.hs-heilbronn.de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mailto:Nicolaj.Stache@hs-heilbronn.de" TargetMode="External"/><Relationship Id="rId10" Type="http://schemas.openxmlformats.org/officeDocument/2006/relationships/image" Target="../media/image9.png"/><Relationship Id="rId4" Type="http://schemas.openxmlformats.org/officeDocument/2006/relationships/hyperlink" Target="mailto:Pascal.Graf@hs-heilbronn.de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Satellit, Transport enthält.&#10;&#10;Automatisch generierte Beschreibung">
            <a:extLst>
              <a:ext uri="{FF2B5EF4-FFF2-40B4-BE49-F238E27FC236}">
                <a16:creationId xmlns:a16="http://schemas.microsoft.com/office/drawing/2014/main" id="{AF217FB7-BFCD-E70A-A9CE-CFD284A29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0144" y="7202712"/>
            <a:ext cx="14969756" cy="8420488"/>
          </a:xfrm>
          <a:prstGeom prst="rect">
            <a:avLst/>
          </a:prstGeom>
        </p:spPr>
      </p:pic>
      <p:sp>
        <p:nvSpPr>
          <p:cNvPr id="29" name="Textplatzhalter 2">
            <a:extLst>
              <a:ext uri="{FF2B5EF4-FFF2-40B4-BE49-F238E27FC236}">
                <a16:creationId xmlns:a16="http://schemas.microsoft.com/office/drawing/2014/main" id="{565EF3F8-7F36-8B4D-B569-396A65C0BB53}"/>
              </a:ext>
            </a:extLst>
          </p:cNvPr>
          <p:cNvSpPr txBox="1">
            <a:spLocks/>
          </p:cNvSpPr>
          <p:nvPr/>
        </p:nvSpPr>
        <p:spPr>
          <a:xfrm>
            <a:off x="1411817" y="41849257"/>
            <a:ext cx="27536774" cy="595945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ddoetter@stud.hs-heilbronn.de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Pascal.Graf@hs-heilbronn.de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Nicolaj.Stache@hs-heilbronn.de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0" name="Textplatzhalter 3">
            <a:extLst>
              <a:ext uri="{FF2B5EF4-FFF2-40B4-BE49-F238E27FC236}">
                <a16:creationId xmlns:a16="http://schemas.microsoft.com/office/drawing/2014/main" id="{AD58E36A-AD28-1445-9B07-E74DEE2089C9}"/>
              </a:ext>
            </a:extLst>
          </p:cNvPr>
          <p:cNvSpPr txBox="1">
            <a:spLocks/>
          </p:cNvSpPr>
          <p:nvPr/>
        </p:nvSpPr>
        <p:spPr>
          <a:xfrm>
            <a:off x="1369389" y="8411102"/>
            <a:ext cx="13215254" cy="91581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Projektübersicht</a:t>
            </a:r>
          </a:p>
        </p:txBody>
      </p:sp>
      <p:sp>
        <p:nvSpPr>
          <p:cNvPr id="64" name="Textplatzhalter 6">
            <a:extLst>
              <a:ext uri="{FF2B5EF4-FFF2-40B4-BE49-F238E27FC236}">
                <a16:creationId xmlns:a16="http://schemas.microsoft.com/office/drawing/2014/main" id="{0BF9F852-ED39-274E-BF3E-7635E9833304}"/>
              </a:ext>
            </a:extLst>
          </p:cNvPr>
          <p:cNvSpPr txBox="1">
            <a:spLocks/>
          </p:cNvSpPr>
          <p:nvPr/>
        </p:nvSpPr>
        <p:spPr>
          <a:xfrm>
            <a:off x="1369393" y="25458159"/>
            <a:ext cx="13215254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cap="none" dirty="0">
                <a:solidFill>
                  <a:schemeClr val="accent1">
                    <a:lumMod val="75000"/>
                  </a:schemeClr>
                </a:solidFill>
              </a:rPr>
              <a:t>Clustering</a:t>
            </a:r>
          </a:p>
        </p:txBody>
      </p:sp>
      <p:sp>
        <p:nvSpPr>
          <p:cNvPr id="65" name="Textplatzhalter 6">
            <a:extLst>
              <a:ext uri="{FF2B5EF4-FFF2-40B4-BE49-F238E27FC236}">
                <a16:creationId xmlns:a16="http://schemas.microsoft.com/office/drawing/2014/main" id="{43E93AB3-F722-0844-912D-A135725C99E9}"/>
              </a:ext>
            </a:extLst>
          </p:cNvPr>
          <p:cNvSpPr txBox="1">
            <a:spLocks/>
          </p:cNvSpPr>
          <p:nvPr/>
        </p:nvSpPr>
        <p:spPr>
          <a:xfrm>
            <a:off x="15687395" y="25466180"/>
            <a:ext cx="13215254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cap="none" dirty="0" err="1">
                <a:solidFill>
                  <a:schemeClr val="accent1">
                    <a:lumMod val="75000"/>
                  </a:schemeClr>
                </a:solidFill>
              </a:rPr>
              <a:t>Ergebnisanalyse</a:t>
            </a:r>
            <a:endParaRPr lang="en-US" b="1" cap="non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1" name="Textplatzhalter 14">
            <a:extLst>
              <a:ext uri="{FF2B5EF4-FFF2-40B4-BE49-F238E27FC236}">
                <a16:creationId xmlns:a16="http://schemas.microsoft.com/office/drawing/2014/main" id="{ECD31995-7943-1742-84F3-6D3B279815C7}"/>
              </a:ext>
            </a:extLst>
          </p:cNvPr>
          <p:cNvSpPr txBox="1">
            <a:spLocks/>
          </p:cNvSpPr>
          <p:nvPr/>
        </p:nvSpPr>
        <p:spPr>
          <a:xfrm>
            <a:off x="1332248" y="36223798"/>
            <a:ext cx="13231778" cy="5204948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764073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799" b="1" dirty="0"/>
          </a:p>
          <a:p>
            <a:endParaRPr lang="en-US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A72A518F-ABC5-7D4A-9F6B-8784C590285D}"/>
              </a:ext>
            </a:extLst>
          </p:cNvPr>
          <p:cNvCxnSpPr/>
          <p:nvPr/>
        </p:nvCxnSpPr>
        <p:spPr>
          <a:xfrm>
            <a:off x="1329711" y="15468543"/>
            <a:ext cx="27450725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Gerade Verbindung 33">
            <a:extLst>
              <a:ext uri="{FF2B5EF4-FFF2-40B4-BE49-F238E27FC236}">
                <a16:creationId xmlns:a16="http://schemas.microsoft.com/office/drawing/2014/main" id="{F6632E25-3918-1244-8171-145C79E723EA}"/>
              </a:ext>
            </a:extLst>
          </p:cNvPr>
          <p:cNvCxnSpPr/>
          <p:nvPr/>
        </p:nvCxnSpPr>
        <p:spPr>
          <a:xfrm>
            <a:off x="1367804" y="25029870"/>
            <a:ext cx="27450725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Gerade Verbindung 33">
            <a:extLst>
              <a:ext uri="{FF2B5EF4-FFF2-40B4-BE49-F238E27FC236}">
                <a16:creationId xmlns:a16="http://schemas.microsoft.com/office/drawing/2014/main" id="{0252C8AB-898D-AE4B-941C-0D9D5BA26A8E}"/>
              </a:ext>
            </a:extLst>
          </p:cNvPr>
          <p:cNvCxnSpPr/>
          <p:nvPr/>
        </p:nvCxnSpPr>
        <p:spPr>
          <a:xfrm>
            <a:off x="1405897" y="34843715"/>
            <a:ext cx="27450725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platzhalter 6">
            <a:extLst>
              <a:ext uri="{FF2B5EF4-FFF2-40B4-BE49-F238E27FC236}">
                <a16:creationId xmlns:a16="http://schemas.microsoft.com/office/drawing/2014/main" id="{B37B6A08-F4B9-5A4A-9C70-B99BCCBF98C3}"/>
              </a:ext>
            </a:extLst>
          </p:cNvPr>
          <p:cNvSpPr txBox="1">
            <a:spLocks/>
          </p:cNvSpPr>
          <p:nvPr/>
        </p:nvSpPr>
        <p:spPr>
          <a:xfrm>
            <a:off x="1369393" y="35272005"/>
            <a:ext cx="13215254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999" b="1" cap="none" dirty="0"/>
              <a:t>Bewegungsanalyse</a:t>
            </a:r>
          </a:p>
        </p:txBody>
      </p:sp>
      <p:sp>
        <p:nvSpPr>
          <p:cNvPr id="76" name="Textplatzhalter 6">
            <a:extLst>
              <a:ext uri="{FF2B5EF4-FFF2-40B4-BE49-F238E27FC236}">
                <a16:creationId xmlns:a16="http://schemas.microsoft.com/office/drawing/2014/main" id="{631A7142-F3AC-154B-9D9F-1F7131A51732}"/>
              </a:ext>
            </a:extLst>
          </p:cNvPr>
          <p:cNvSpPr txBox="1">
            <a:spLocks/>
          </p:cNvSpPr>
          <p:nvPr/>
        </p:nvSpPr>
        <p:spPr>
          <a:xfrm>
            <a:off x="20461270" y="35158318"/>
            <a:ext cx="10910065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999" b="1" cap="none" dirty="0" err="1"/>
              <a:t>Quellen</a:t>
            </a:r>
            <a:endParaRPr lang="en-US" sz="3999" b="1" cap="none" dirty="0"/>
          </a:p>
        </p:txBody>
      </p:sp>
      <p:sp>
        <p:nvSpPr>
          <p:cNvPr id="77" name="Textplatzhalter 14">
            <a:extLst>
              <a:ext uri="{FF2B5EF4-FFF2-40B4-BE49-F238E27FC236}">
                <a16:creationId xmlns:a16="http://schemas.microsoft.com/office/drawing/2014/main" id="{BEAB105C-47DB-0A4F-AB65-261DC59A6712}"/>
              </a:ext>
            </a:extLst>
          </p:cNvPr>
          <p:cNvSpPr txBox="1">
            <a:spLocks/>
          </p:cNvSpPr>
          <p:nvPr/>
        </p:nvSpPr>
        <p:spPr>
          <a:xfrm>
            <a:off x="1352688" y="9198410"/>
            <a:ext cx="12508455" cy="6180077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Motivation:</a:t>
            </a:r>
          </a:p>
          <a:p>
            <a:pPr marL="648000" lvl="0" indent="-432000" algn="just">
              <a:buFont typeface="Arial" panose="020B0604020202020204" pitchFamily="34" charset="0"/>
              <a:buChar char="•"/>
            </a:pPr>
            <a:r>
              <a:rPr lang="de-DE" sz="2800" dirty="0"/>
              <a:t>Demonstrator zeigt KI im Bereich der industriellen Fertigung, die ohne menschliches Expertenwissen lernt, Objekte auf einem Fließband in unterschiedliche Kategorien einzuordnen und zu sortieren.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800" dirty="0"/>
              <a:t>Einsatzmöglichkeiten im Bereich der Anomalie-Detektion von Bauteilen, der Sortierung von gemischtem Schüttgut oder der Mülltrennung.</a:t>
            </a:r>
          </a:p>
          <a:p>
            <a:pPr algn="just"/>
            <a:endParaRPr lang="de-DE" sz="2799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Ansatz / Ziele: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Schrauben (oder andere Kleinteile) werden durch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Vereinzeller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voneinander getrennt und von Fließband transportiert. 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Beim ersten Durchlauf nimmt die Kamera Objekte einzeln auf, wichtige Features werden extrahiert und gespeichert.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Nach Clustering der gesammelten Daten werden Objekte beim zweiten Durchlauf durch Roboterarm automatisch einsortiert.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B7DB6692-061F-0846-881A-506B9761FE02}"/>
              </a:ext>
            </a:extLst>
          </p:cNvPr>
          <p:cNvSpPr/>
          <p:nvPr/>
        </p:nvSpPr>
        <p:spPr>
          <a:xfrm>
            <a:off x="1" y="3726129"/>
            <a:ext cx="30275213" cy="455095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85" name="Titel 1">
            <a:extLst>
              <a:ext uri="{FF2B5EF4-FFF2-40B4-BE49-F238E27FC236}">
                <a16:creationId xmlns:a16="http://schemas.microsoft.com/office/drawing/2014/main" id="{CF7D0ED3-E0F4-2C43-8F1A-27FBDB72E94B}"/>
              </a:ext>
            </a:extLst>
          </p:cNvPr>
          <p:cNvSpPr txBox="1">
            <a:spLocks/>
          </p:cNvSpPr>
          <p:nvPr/>
        </p:nvSpPr>
        <p:spPr>
          <a:xfrm>
            <a:off x="1283684" y="4149744"/>
            <a:ext cx="27572937" cy="2193000"/>
          </a:xfrm>
          <a:prstGeom prst="rect">
            <a:avLst/>
          </a:prstGeom>
        </p:spPr>
        <p:txBody>
          <a:bodyPr/>
          <a:lstStyle>
            <a:lvl1pPr algn="l" defTabSz="30274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Autonome Schraubensortierung</a:t>
            </a:r>
          </a:p>
          <a:p>
            <a:pPr algn="ctr"/>
            <a:r>
              <a:rPr lang="de-DE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mittels </a:t>
            </a:r>
            <a:r>
              <a:rPr lang="de-DE" sz="6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</a:t>
            </a:r>
            <a:r>
              <a:rPr lang="de-DE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Learning</a:t>
            </a:r>
            <a:endParaRPr lang="en-US" sz="6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Titel 1">
            <a:extLst>
              <a:ext uri="{FF2B5EF4-FFF2-40B4-BE49-F238E27FC236}">
                <a16:creationId xmlns:a16="http://schemas.microsoft.com/office/drawing/2014/main" id="{A3DB0FF7-B3E3-844A-BDEB-E0A06C735D1E}"/>
              </a:ext>
            </a:extLst>
          </p:cNvPr>
          <p:cNvSpPr txBox="1">
            <a:spLocks/>
          </p:cNvSpPr>
          <p:nvPr/>
        </p:nvSpPr>
        <p:spPr>
          <a:xfrm>
            <a:off x="1418592" y="5922265"/>
            <a:ext cx="27572937" cy="2193000"/>
          </a:xfrm>
          <a:prstGeom prst="rect">
            <a:avLst/>
          </a:prstGeom>
        </p:spPr>
        <p:txBody>
          <a:bodyPr anchor="ctr"/>
          <a:lstStyle>
            <a:lvl1pPr algn="l" defTabSz="30274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Dominic </a:t>
            </a:r>
            <a:r>
              <a:rPr lang="en-US" sz="4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Dötterer</a:t>
            </a: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Pascal Graf und </a:t>
            </a:r>
            <a:r>
              <a:rPr lang="en-US" sz="4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Nicolaj</a:t>
            </a: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C. Stache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Automotive Systems Engineering, Heilbronn University of Applied Sciences</a:t>
            </a:r>
          </a:p>
        </p:txBody>
      </p:sp>
      <p:cxnSp>
        <p:nvCxnSpPr>
          <p:cNvPr id="89" name="Gerade Verbindung 33">
            <a:extLst>
              <a:ext uri="{FF2B5EF4-FFF2-40B4-BE49-F238E27FC236}">
                <a16:creationId xmlns:a16="http://schemas.microsoft.com/office/drawing/2014/main" id="{AE293FA5-B2C4-864B-8F67-001A142948FE}"/>
              </a:ext>
            </a:extLst>
          </p:cNvPr>
          <p:cNvCxnSpPr/>
          <p:nvPr/>
        </p:nvCxnSpPr>
        <p:spPr>
          <a:xfrm>
            <a:off x="1352688" y="41595002"/>
            <a:ext cx="27450726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platzhalter 14">
            <a:extLst>
              <a:ext uri="{FF2B5EF4-FFF2-40B4-BE49-F238E27FC236}">
                <a16:creationId xmlns:a16="http://schemas.microsoft.com/office/drawing/2014/main" id="{E6CCF165-F676-569D-8116-5E7B884B9867}"/>
              </a:ext>
            </a:extLst>
          </p:cNvPr>
          <p:cNvSpPr txBox="1">
            <a:spLocks/>
          </p:cNvSpPr>
          <p:nvPr/>
        </p:nvSpPr>
        <p:spPr>
          <a:xfrm>
            <a:off x="1405897" y="16421156"/>
            <a:ext cx="12818104" cy="5013139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1. Durchlauf: Features einzelner Objekte werden aus Bildern extrahiert. Sowohl klassische Bildverarbeitungs-Features wie mittlere Farbwerte, Objektgröße und -proportionen als auch automatisch über ein tiefes neuronales Netzwerk gewonnene Features.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Zwischen den Durchläufen: Features werden mittels Hauptkomponentenanalyse (PCA) auf niedrigdimensionalen Raum reduziert und in mehrere Gruppen geclustert.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2. Durchlauf: Objekt-Features werden erneut extrahiert und sowohl bekannte als auch unbekannte Objekte den jeweiligen Clustern zugeordnet und einsortiert. 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1F192858-92CB-F8B7-95C4-53B3A398C00B}"/>
              </a:ext>
            </a:extLst>
          </p:cNvPr>
          <p:cNvSpPr txBox="1">
            <a:spLocks/>
          </p:cNvSpPr>
          <p:nvPr/>
        </p:nvSpPr>
        <p:spPr>
          <a:xfrm>
            <a:off x="1369393" y="15606412"/>
            <a:ext cx="13215254" cy="91581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Programmablauf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platzhalter 14">
            <a:extLst>
              <a:ext uri="{FF2B5EF4-FFF2-40B4-BE49-F238E27FC236}">
                <a16:creationId xmlns:a16="http://schemas.microsoft.com/office/drawing/2014/main" id="{0A884811-8E41-B145-254C-75E790324EC9}"/>
              </a:ext>
            </a:extLst>
          </p:cNvPr>
          <p:cNvSpPr txBox="1">
            <a:spLocks/>
          </p:cNvSpPr>
          <p:nvPr/>
        </p:nvSpPr>
        <p:spPr>
          <a:xfrm>
            <a:off x="15252851" y="16330475"/>
            <a:ext cx="13527586" cy="6484184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Klassische Bildverarbeitungs-Features können aus den Aufnahmen einzelner Objekte direkt gewonnen werden. Dazu werden u.a. Objektkonturen und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Bounding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-Boxen betrachtet. Folgende Features werden extrahiert: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endParaRPr lang="de-DE" sz="147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73200" indent="-4572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Ein trainiertes tiefes neuronales Netzwerk mit Autoencoder-Architektur extrahiert implizit relevante Bildfeatures.</a:t>
            </a:r>
          </a:p>
        </p:txBody>
      </p:sp>
      <p:sp>
        <p:nvSpPr>
          <p:cNvPr id="13" name="Textplatzhalter 14">
            <a:extLst>
              <a:ext uri="{FF2B5EF4-FFF2-40B4-BE49-F238E27FC236}">
                <a16:creationId xmlns:a16="http://schemas.microsoft.com/office/drawing/2014/main" id="{51BB723C-9903-F53A-F7DF-0E34772129E8}"/>
              </a:ext>
            </a:extLst>
          </p:cNvPr>
          <p:cNvSpPr txBox="1">
            <a:spLocks/>
          </p:cNvSpPr>
          <p:nvPr/>
        </p:nvSpPr>
        <p:spPr>
          <a:xfrm>
            <a:off x="1418592" y="26318620"/>
            <a:ext cx="8761385" cy="6436026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Hauptkomponentenanalyse:</a:t>
            </a: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Im hochdimensionalen Raum können Features nicht visualisiert werden.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Die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Principal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Compoment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Analysis (PCA) reduziert einen Datensatz auf zwei bis drei Merkmale, die das größte Entscheidungspotential aufweisen.</a:t>
            </a:r>
          </a:p>
        </p:txBody>
      </p:sp>
      <p:sp>
        <p:nvSpPr>
          <p:cNvPr id="22" name="Textplatzhalter 14">
            <a:extLst>
              <a:ext uri="{FF2B5EF4-FFF2-40B4-BE49-F238E27FC236}">
                <a16:creationId xmlns:a16="http://schemas.microsoft.com/office/drawing/2014/main" id="{FB29EED7-B57B-3C34-FC43-31BDA2F4A718}"/>
              </a:ext>
            </a:extLst>
          </p:cNvPr>
          <p:cNvSpPr txBox="1">
            <a:spLocks/>
          </p:cNvSpPr>
          <p:nvPr/>
        </p:nvSpPr>
        <p:spPr>
          <a:xfrm>
            <a:off x="1432929" y="31210883"/>
            <a:ext cx="13215254" cy="5105869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K-</a:t>
            </a:r>
            <a:r>
              <a:rPr lang="de-DE" sz="2799" b="1" dirty="0" err="1">
                <a:latin typeface="Arial" panose="020B0604020202020204" pitchFamily="34" charset="0"/>
                <a:cs typeface="Arial" panose="020B0604020202020204" pitchFamily="34" charset="0"/>
              </a:rPr>
              <a:t>Means</a:t>
            </a:r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-Clustering: 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Beim K-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Means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-Clustering wird versucht, eine Sammlung von Datenpunkten in </a:t>
            </a:r>
            <a:r>
              <a:rPr lang="de-DE" sz="2799" i="1" dirty="0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vorgegebene Gruppen einzuteilen, sodass die Varianz innerhalb dieser Gruppen möglichst klein ist.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Das Verfahren wird mit unterschiedlichem </a:t>
            </a:r>
            <a:r>
              <a:rPr lang="de-DE" sz="2799" i="1" dirty="0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gestartet, um die optimale Cluster-Anzahl zu bestimmen.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Neue Datenpunkte werden bestehenden Clustern zugeordnet.</a:t>
            </a:r>
          </a:p>
        </p:txBody>
      </p:sp>
      <p:sp>
        <p:nvSpPr>
          <p:cNvPr id="28" name="Textplatzhalter 14">
            <a:extLst>
              <a:ext uri="{FF2B5EF4-FFF2-40B4-BE49-F238E27FC236}">
                <a16:creationId xmlns:a16="http://schemas.microsoft.com/office/drawing/2014/main" id="{58735D0E-B298-A334-F429-1DCE52651D05}"/>
              </a:ext>
            </a:extLst>
          </p:cNvPr>
          <p:cNvSpPr txBox="1">
            <a:spLocks/>
          </p:cNvSpPr>
          <p:nvPr/>
        </p:nvSpPr>
        <p:spPr>
          <a:xfrm>
            <a:off x="15776274" y="26400964"/>
            <a:ext cx="12018583" cy="7490139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Schrauben werden nach für Menschen plausiblen Kriterien in unterschiedliche Cluster eingeteilt.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Fokus des autonomen Systems bei der Unterscheidung scheint auf Größe, Form und Farbe von Objekten zu liegen.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Unbekannte Schraubenarten werden ebenfalls sinnvoll eingeordnet.</a:t>
            </a:r>
          </a:p>
        </p:txBody>
      </p:sp>
      <p:sp>
        <p:nvSpPr>
          <p:cNvPr id="91" name="Textfeld 90">
            <a:extLst>
              <a:ext uri="{FF2B5EF4-FFF2-40B4-BE49-F238E27FC236}">
                <a16:creationId xmlns:a16="http://schemas.microsoft.com/office/drawing/2014/main" id="{7600C1FD-EBDA-7E0B-A10B-F279B84D6904}"/>
              </a:ext>
            </a:extLst>
          </p:cNvPr>
          <p:cNvSpPr txBox="1"/>
          <p:nvPr/>
        </p:nvSpPr>
        <p:spPr>
          <a:xfrm>
            <a:off x="20440650" y="35943944"/>
            <a:ext cx="849237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[1] J. Haas, „A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game Engine,“ Worcester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Polytechnic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Institute, 2014.</a:t>
            </a:r>
          </a:p>
          <a:p>
            <a:pPr algn="just"/>
            <a:endParaRPr lang="de-DE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[2] E. Todorov, T. Erez, and Y.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Tassa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“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Mujoco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A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physics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engine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model-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control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,” in 2012 IEEE/RSJ International Conference on Intelligent Robots and 	Systems, pp. 5026–5033, IEEE, 2012.</a:t>
            </a:r>
          </a:p>
          <a:p>
            <a:pPr algn="just"/>
            <a:b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[3] T.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Haarnoja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et al., “Soft Actor-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Off-Policy Maximum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Entropy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Deep Reinforcement Learning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Stochastic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Actor,”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CoRR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2018.</a:t>
            </a:r>
          </a:p>
        </p:txBody>
      </p:sp>
      <p:sp>
        <p:nvSpPr>
          <p:cNvPr id="95" name="Textplatzhalter 14">
            <a:extLst>
              <a:ext uri="{FF2B5EF4-FFF2-40B4-BE49-F238E27FC236}">
                <a16:creationId xmlns:a16="http://schemas.microsoft.com/office/drawing/2014/main" id="{25FC069B-26AA-F893-BA31-82D958932B37}"/>
              </a:ext>
            </a:extLst>
          </p:cNvPr>
          <p:cNvSpPr txBox="1">
            <a:spLocks/>
          </p:cNvSpPr>
          <p:nvPr/>
        </p:nvSpPr>
        <p:spPr>
          <a:xfrm>
            <a:off x="1523697" y="36011417"/>
            <a:ext cx="8010731" cy="520494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Detaillierte Analyse der trainierten KI zeigt, dass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Abprallverhalten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des Pucks über die Bande prognostiziert und sich so frühzeitig positioniert wird.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Heatmaps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zeigen, an welchen Positionen der Agent sich besonders häufig aufhält.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D89465D-5270-6B09-2D8B-2F9754D51E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8592" y="1053622"/>
            <a:ext cx="10401300" cy="204556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4DAB748D-AB21-E5B0-5D1A-C5F425814729}"/>
              </a:ext>
            </a:extLst>
          </p:cNvPr>
          <p:cNvSpPr txBox="1"/>
          <p:nvPr/>
        </p:nvSpPr>
        <p:spPr>
          <a:xfrm>
            <a:off x="2218687" y="23922451"/>
            <a:ext cx="124625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2: 3D-Airhockey-Simulation aus Spielerperspektive (links). Das User Interface zeigt Informationen zum Reinforcement Learning, der Steuerung sowie der Zusammensetzung der Belohnung, welche der Agent erhalten hat. 3D Modell des realen Airhockey-Tischs ohne Hintergrund gerendert (rechts).</a:t>
            </a:r>
          </a:p>
        </p:txBody>
      </p:sp>
      <p:pic>
        <p:nvPicPr>
          <p:cNvPr id="35" name="Grafik 34" descr="Ein Bild, das Text enthält.&#10;&#10;Automatisch generierte Beschreibung">
            <a:extLst>
              <a:ext uri="{FF2B5EF4-FFF2-40B4-BE49-F238E27FC236}">
                <a16:creationId xmlns:a16="http://schemas.microsoft.com/office/drawing/2014/main" id="{A3985A43-B4FF-3137-A721-4C97DF0298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9679607" y="24684102"/>
            <a:ext cx="7961290" cy="4006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FDC102E7-33AF-BD57-2327-4E6744479906}"/>
              </a:ext>
            </a:extLst>
          </p:cNvPr>
          <p:cNvSpPr txBox="1">
            <a:spLocks/>
          </p:cNvSpPr>
          <p:nvPr/>
        </p:nvSpPr>
        <p:spPr>
          <a:xfrm>
            <a:off x="15239494" y="15606412"/>
            <a:ext cx="13215254" cy="91581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</a:t>
            </a:r>
            <a:r>
              <a:rPr lang="en-US" sz="40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Extraktion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AE59BF78-30B8-EE89-56CC-39FB14B22FEA}"/>
              </a:ext>
            </a:extLst>
          </p:cNvPr>
          <p:cNvSpPr txBox="1"/>
          <p:nvPr/>
        </p:nvSpPr>
        <p:spPr>
          <a:xfrm>
            <a:off x="15957232" y="33440653"/>
            <a:ext cx="12118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3: Zusammensetzung des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Rewards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den die KI innerhalb einer Spieleepisode erhalten kann. Ziel des Reinforcement Learning Algorithmus‘ ist es, diesen zu maximieren.</a:t>
            </a:r>
          </a:p>
        </p:txBody>
      </p:sp>
      <p:pic>
        <p:nvPicPr>
          <p:cNvPr id="3" name="Grafik 2" descr="Ein Bild, das Diagramm, Plan enthält.&#10;&#10;Automatisch generierte Beschreibung">
            <a:extLst>
              <a:ext uri="{FF2B5EF4-FFF2-40B4-BE49-F238E27FC236}">
                <a16:creationId xmlns:a16="http://schemas.microsoft.com/office/drawing/2014/main" id="{F2B31DAA-486E-3D0C-92DE-246CD428672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8" t="3956" r="7567" b="3321"/>
          <a:stretch/>
        </p:blipFill>
        <p:spPr>
          <a:xfrm>
            <a:off x="15420714" y="35063089"/>
            <a:ext cx="2744134" cy="520494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688FDA1-FA4C-98A7-A1DA-3BED1B262025}"/>
              </a:ext>
            </a:extLst>
          </p:cNvPr>
          <p:cNvSpPr txBox="1"/>
          <p:nvPr/>
        </p:nvSpPr>
        <p:spPr>
          <a:xfrm>
            <a:off x="18068851" y="14564591"/>
            <a:ext cx="8903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1: 3D Modell der Sortieranlage bestehend aus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Vereinzeller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Fließband, Kamera + Beleuchtung, Roboterarm, Sortierkästen und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Eingrifssschutz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A3860E58-43D6-207B-2EC3-B694CAF12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ABD094E1-35FF-4BEE-7406-B107B5C9A8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BEE07FD0-6445-B223-FE1A-4D7D95C614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1F4573F4-BA4D-F532-34B3-422CC7952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1" name="Grafik 20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AB4970CC-2FD8-A36E-8404-E064DF88B6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68273" y="35244918"/>
            <a:ext cx="5236787" cy="5079016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542EFCDE-E075-1CDE-F7CF-6C06F2350BD8}"/>
              </a:ext>
            </a:extLst>
          </p:cNvPr>
          <p:cNvSpPr txBox="1"/>
          <p:nvPr/>
        </p:nvSpPr>
        <p:spPr>
          <a:xfrm>
            <a:off x="9354983" y="40438092"/>
            <a:ext cx="9965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4: Mithilfe der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Heatmaps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(links) wird visualisiert, an welchen Positionen der Agent sich vorzugsweise aufhält. Die Bewegungstrajektorie (rechts) zeigt, wie der Agent gelernt hat, das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Abprallverhalten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des Pucks zu prognostizieren und diesen rechtzeitig abzufangen.</a:t>
            </a:r>
          </a:p>
        </p:txBody>
      </p:sp>
      <p:pic>
        <p:nvPicPr>
          <p:cNvPr id="20" name="Grafik 19" descr="Ein Bild, das Text, Tisch enthält.&#10;&#10;Automatisch generierte Beschreibung">
            <a:extLst>
              <a:ext uri="{FF2B5EF4-FFF2-40B4-BE49-F238E27FC236}">
                <a16:creationId xmlns:a16="http://schemas.microsoft.com/office/drawing/2014/main" id="{F9DAD35F-A838-31F8-4CAA-C228F3EC380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6733499" y="20547900"/>
            <a:ext cx="7232846" cy="4068476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6E82AB81-B1C4-9AC3-3D1F-D2F00D6318BD}"/>
              </a:ext>
            </a:extLst>
          </p:cNvPr>
          <p:cNvSpPr txBox="1"/>
          <p:nvPr/>
        </p:nvSpPr>
        <p:spPr>
          <a:xfrm>
            <a:off x="15879608" y="23884068"/>
            <a:ext cx="124625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3: Programmablauf von der Extraktion der Spielinformation mittels klassischer Bildverarbeitung, über das Treffen einer Bewegungsentscheidung mit Reinforcement Learning (Spieleintelligenz) bis zur Bewegung am realen Airhockey-Tisch (Hardware-Schnittstelle). </a:t>
            </a:r>
          </a:p>
        </p:txBody>
      </p:sp>
      <p:pic>
        <p:nvPicPr>
          <p:cNvPr id="34" name="Grafik 33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B9CFED33-1623-6E9D-9626-044DA7379E0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8787123" y="28503958"/>
            <a:ext cx="4107247" cy="5970888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0E91913C-7A35-F7BE-51AD-0E4461712E03}"/>
              </a:ext>
            </a:extLst>
          </p:cNvPr>
          <p:cNvSpPr txBox="1"/>
          <p:nvPr/>
        </p:nvSpPr>
        <p:spPr>
          <a:xfrm>
            <a:off x="10631794" y="26644485"/>
            <a:ext cx="4548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4: Schematische Darstellung der Soft-Actor-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Netzwerkarchitektur .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97F3903A-4E0B-5DEF-F29B-6F96E794F658}"/>
              </a:ext>
            </a:extLst>
          </p:cNvPr>
          <p:cNvSpPr/>
          <p:nvPr/>
        </p:nvSpPr>
        <p:spPr>
          <a:xfrm>
            <a:off x="16400540" y="22246311"/>
            <a:ext cx="4876800" cy="25259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Bild klassische Features</a:t>
            </a:r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265AA22F-AB81-9FC0-C8D7-7A3283179280}"/>
              </a:ext>
            </a:extLst>
          </p:cNvPr>
          <p:cNvSpPr/>
          <p:nvPr/>
        </p:nvSpPr>
        <p:spPr>
          <a:xfrm>
            <a:off x="22814158" y="22325578"/>
            <a:ext cx="4876800" cy="25259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Bild Autoencoder</a:t>
            </a:r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0D6A5E7E-2F40-3A64-B395-3BE8B38C50A4}"/>
              </a:ext>
            </a:extLst>
          </p:cNvPr>
          <p:cNvSpPr/>
          <p:nvPr/>
        </p:nvSpPr>
        <p:spPr>
          <a:xfrm>
            <a:off x="5040288" y="21021066"/>
            <a:ext cx="4876800" cy="25259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Bild Programmablauf</a:t>
            </a:r>
          </a:p>
        </p:txBody>
      </p:sp>
      <p:sp>
        <p:nvSpPr>
          <p:cNvPr id="33" name="Textplatzhalter 14">
            <a:extLst>
              <a:ext uri="{FF2B5EF4-FFF2-40B4-BE49-F238E27FC236}">
                <a16:creationId xmlns:a16="http://schemas.microsoft.com/office/drawing/2014/main" id="{A64F02E2-6D4A-1958-9015-B362507333F1}"/>
              </a:ext>
            </a:extLst>
          </p:cNvPr>
          <p:cNvSpPr txBox="1">
            <a:spLocks/>
          </p:cNvSpPr>
          <p:nvPr/>
        </p:nvSpPr>
        <p:spPr>
          <a:xfrm>
            <a:off x="16481664" y="17814001"/>
            <a:ext cx="5844936" cy="3514506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Mittlere Objektfarbe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Objekt-Fläche in Pixel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Seitenverhältnis Länge / Breite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Hu-Momente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Solidität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Ausdehnung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Objektlänge in Pixel</a:t>
            </a:r>
            <a:endParaRPr lang="de-DE" sz="1474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1600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EDEFC993-B3EF-78C5-A15A-0E5774EB415B}"/>
              </a:ext>
            </a:extLst>
          </p:cNvPr>
          <p:cNvSpPr/>
          <p:nvPr/>
        </p:nvSpPr>
        <p:spPr>
          <a:xfrm>
            <a:off x="10539725" y="27768106"/>
            <a:ext cx="4876800" cy="25259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Bild Clustering in 3D</a:t>
            </a:r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CB016C1E-704F-F6F7-80BB-CC196717FE79}"/>
              </a:ext>
            </a:extLst>
          </p:cNvPr>
          <p:cNvSpPr/>
          <p:nvPr/>
        </p:nvSpPr>
        <p:spPr>
          <a:xfrm>
            <a:off x="20830839" y="30174870"/>
            <a:ext cx="4876800" cy="25259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Cluster Beispiele</a:t>
            </a:r>
          </a:p>
        </p:txBody>
      </p:sp>
    </p:spTree>
    <p:extLst>
      <p:ext uri="{BB962C8B-B14F-4D97-AF65-F5344CB8AC3E}">
        <p14:creationId xmlns:p14="http://schemas.microsoft.com/office/powerpoint/2010/main" val="1018630232"/>
      </p:ext>
    </p:extLst>
  </p:cSld>
  <p:clrMapOvr>
    <a:masterClrMapping/>
  </p:clrMapOvr>
</p:sld>
</file>

<file path=ppt/theme/theme1.xml><?xml version="1.0" encoding="utf-8"?>
<a:theme xmlns:a="http://schemas.openxmlformats.org/drawingml/2006/main" name="HHN_Deutsc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HN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HHN_Campus_KUE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771</Words>
  <Application>Microsoft Office PowerPoint</Application>
  <PresentationFormat>Benutzerdefiniert</PresentationFormat>
  <Paragraphs>72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</vt:i4>
      </vt:variant>
    </vt:vector>
  </HeadingPairs>
  <TitlesOfParts>
    <vt:vector size="7" baseType="lpstr">
      <vt:lpstr>Arial</vt:lpstr>
      <vt:lpstr>Calibri</vt:lpstr>
      <vt:lpstr>Courier New</vt:lpstr>
      <vt:lpstr>HHN_Deutsch</vt:lpstr>
      <vt:lpstr>HHN_English</vt:lpstr>
      <vt:lpstr>HHN_Campus_KUEN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Amon</dc:creator>
  <cp:lastModifiedBy>Pascal Graf</cp:lastModifiedBy>
  <cp:revision>135</cp:revision>
  <cp:lastPrinted>2019-04-12T08:59:46Z</cp:lastPrinted>
  <dcterms:created xsi:type="dcterms:W3CDTF">2019-04-01T08:48:23Z</dcterms:created>
  <dcterms:modified xsi:type="dcterms:W3CDTF">2023-05-08T14:59:23Z</dcterms:modified>
</cp:coreProperties>
</file>

<file path=docProps/thumbnail.jpeg>
</file>